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23"/>
  </p:notesMasterIdLst>
  <p:sldIdLst>
    <p:sldId id="256" r:id="rId2"/>
    <p:sldId id="258" r:id="rId3"/>
    <p:sldId id="261" r:id="rId4"/>
    <p:sldId id="262" r:id="rId5"/>
    <p:sldId id="263" r:id="rId6"/>
    <p:sldId id="265" r:id="rId7"/>
    <p:sldId id="257" r:id="rId8"/>
    <p:sldId id="260" r:id="rId9"/>
    <p:sldId id="259" r:id="rId10"/>
    <p:sldId id="264" r:id="rId11"/>
    <p:sldId id="266" r:id="rId12"/>
    <p:sldId id="276" r:id="rId13"/>
    <p:sldId id="271" r:id="rId14"/>
    <p:sldId id="267" r:id="rId15"/>
    <p:sldId id="268" r:id="rId16"/>
    <p:sldId id="269" r:id="rId17"/>
    <p:sldId id="270" r:id="rId18"/>
    <p:sldId id="275" r:id="rId19"/>
    <p:sldId id="272" r:id="rId20"/>
    <p:sldId id="273" r:id="rId21"/>
    <p:sldId id="274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48"/>
  </p:normalViewPr>
  <p:slideViewPr>
    <p:cSldViewPr snapToGrid="0" snapToObjects="1">
      <p:cViewPr varScale="1">
        <p:scale>
          <a:sx n="121" d="100"/>
          <a:sy n="121" d="100"/>
        </p:scale>
        <p:origin x="2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976EC9-AC05-1F45-96F5-0135AFEC1CC5}" type="datetimeFigureOut">
              <a:rPr lang="en-US" smtClean="0"/>
              <a:t>8/18/20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8D65F0-C776-9F49-B501-8D5849290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3794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CD8T estimates – less accurate regardless of library selection method – because T cells in cord have very similar </a:t>
            </a:r>
            <a:r>
              <a:rPr lang="en-US" dirty="0" err="1"/>
              <a:t>DNAm</a:t>
            </a:r>
            <a:r>
              <a:rPr lang="en-US" dirty="0"/>
              <a:t> patterns, and do not display specific cell-type patterns until maturity.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8D65F0-C776-9F49-B501-8D5849290FC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0395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Based on FlowSorted.Blood.450k: 6 adult males, purified with flow cytometry and profiled using HM 450K.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8D65F0-C776-9F49-B501-8D5849290FC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4009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8D65F0-C776-9F49-B501-8D5849290FC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8334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CD8T estimates – less accurate regardless of library selection method – because T cells in cord have very similar </a:t>
            </a:r>
            <a:r>
              <a:rPr lang="en-US" dirty="0" err="1"/>
              <a:t>DNAm</a:t>
            </a:r>
            <a:r>
              <a:rPr lang="en-US" dirty="0"/>
              <a:t> patterns, and do not display specific cell-type patterns until maturity.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8D65F0-C776-9F49-B501-8D5849290FC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7711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CD8T estimates – less accurate regardless of library selection method – because T cells in cord have very similar </a:t>
            </a:r>
            <a:r>
              <a:rPr lang="en-US" dirty="0" err="1"/>
              <a:t>DNAm</a:t>
            </a:r>
            <a:r>
              <a:rPr lang="en-US" dirty="0"/>
              <a:t> patterns, and do not display specific cell-type patterns until maturity.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8D65F0-C776-9F49-B501-8D5849290FC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3372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A277D-98C0-FB40-B0FF-4A933D8D41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3720DB-1925-3D43-B00D-B3E2CD4A96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238F75-300D-0448-8F61-7A85D6DDF6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409B4-3A5C-3349-B839-8A2F91A53891}" type="datetimeFigureOut">
              <a:rPr lang="en-US" smtClean="0"/>
              <a:t>8/17/20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83F1D5-EC21-CF47-8501-3020603FE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E80554-9330-3848-8100-4187E71130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21C32E-021B-2B49-8912-F4200F7FCE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4855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81296-3626-1549-9EDB-AEDED06DB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9FBF64B-93BA-624B-B982-AAD3D83E98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1D2E87-41AC-2A4D-A2AA-6AFDECECF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409B4-3A5C-3349-B839-8A2F91A53891}" type="datetimeFigureOut">
              <a:rPr lang="en-US" smtClean="0"/>
              <a:t>8/17/20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1CE65B-C7A2-7E4C-A70F-61641F0989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17B236-26A1-A948-AF15-976798421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21C32E-021B-2B49-8912-F4200F7FCE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0786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8232A40-3E45-8C43-803A-3D9BACE331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76D1A9-4317-A84E-989A-96BFE88970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88A9A2-53BA-784E-B73C-0CBBB1E2C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409B4-3A5C-3349-B839-8A2F91A53891}" type="datetimeFigureOut">
              <a:rPr lang="en-US" smtClean="0"/>
              <a:t>8/17/20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5AC410-236C-8847-91A3-8C427C42D2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78EBC5-00B3-654E-B697-82D928468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21C32E-021B-2B49-8912-F4200F7FCE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9896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8C41E-5DA3-DF49-87B0-0EA185728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C73ED3-05F8-7D4B-B7C7-0CC79121CB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C6CBD2-AEE0-A742-8149-B761B662EF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409B4-3A5C-3349-B839-8A2F91A53891}" type="datetimeFigureOut">
              <a:rPr lang="en-US" smtClean="0"/>
              <a:t>8/17/20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85803B-686E-C94E-8654-BE8CF0F34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A9F616-59ED-B240-9D26-B9EC3893EE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21C32E-021B-2B49-8912-F4200F7FCE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1134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C603E3-8051-464F-99E6-7493E04F96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2E659C-C70E-C24D-B690-96F994BF23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310659-0C3A-C04F-897C-CE91CF2460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409B4-3A5C-3349-B839-8A2F91A53891}" type="datetimeFigureOut">
              <a:rPr lang="en-US" smtClean="0"/>
              <a:t>8/17/20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CE933E-6F9C-3D4C-BCE3-65AF14497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8E37AE-931C-C44B-BB94-5A595EA5A7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21C32E-021B-2B49-8912-F4200F7FCE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640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F608A6-CBFB-0C41-B743-667324B202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B9D0D-F307-5241-B627-A8CD4B227C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64E43B-1CC7-784D-B409-04D0B65150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F0B58E-15B6-564F-9D8F-3EFF34E0D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409B4-3A5C-3349-B839-8A2F91A53891}" type="datetimeFigureOut">
              <a:rPr lang="en-US" smtClean="0"/>
              <a:t>8/17/20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CC5109-3B31-8C44-A141-8E33315EA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7D43A5-E00B-6045-A714-C7B012E86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21C32E-021B-2B49-8912-F4200F7FCE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9615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256463-8726-894A-9550-A1E077B2F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2AE561-5ACD-2040-9D89-360A1F44A5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F04D04-3FD1-A44B-BCAD-B81A417B27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D92E14-E7A5-B24F-8A76-D45F93347D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D53D461-1A2E-F140-A262-9EBB1CB437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17445A-84FB-E340-BE0D-116F4A28BE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409B4-3A5C-3349-B839-8A2F91A53891}" type="datetimeFigureOut">
              <a:rPr lang="en-US" smtClean="0"/>
              <a:t>8/17/20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AD3771C-C2BF-7240-AFB4-135F77EFD1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9082E42-35FA-2847-BB34-C92592DF1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21C32E-021B-2B49-8912-F4200F7FCE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43628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6FBD9-696D-A843-9D97-235D83CD5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794A59-AE46-564D-B9EF-72CCF61BAD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409B4-3A5C-3349-B839-8A2F91A53891}" type="datetimeFigureOut">
              <a:rPr lang="en-US" smtClean="0"/>
              <a:t>8/17/20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036680-1B3B-0743-956B-AB880B32B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CECA83-B06C-3745-A41A-035F6C134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21C32E-021B-2B49-8912-F4200F7FCE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228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C86A8BF-2CDA-F94D-8CE1-0A36766A90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409B4-3A5C-3349-B839-8A2F91A53891}" type="datetimeFigureOut">
              <a:rPr lang="en-US" smtClean="0"/>
              <a:t>8/17/20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CD1B4C8-3E99-9F43-9C9D-E3055EF6D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0E0264-A3CF-3242-BFF7-511399CEE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21C32E-021B-2B49-8912-F4200F7FCE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5121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B5B5E-0206-2D4C-B7FB-8CC4D4B0A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72DF3-E913-CF4F-8E12-5EB6D3DB92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A46CEC-BAB9-864E-9009-3DF520DDA5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AADF8-EE7D-C44F-8AF0-1A1DC8899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409B4-3A5C-3349-B839-8A2F91A53891}" type="datetimeFigureOut">
              <a:rPr lang="en-US" smtClean="0"/>
              <a:t>8/17/20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C0184E-3F01-0841-8E77-5A26407D0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455793-1A1E-5B42-8B6B-0828EC6155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21C32E-021B-2B49-8912-F4200F7FCE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3716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A61EAD-DFD8-FC48-BA5E-C34ACE77F2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314BF43-43A0-364D-A572-26A4B9EE6D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4C3D49-F64E-104E-85D2-8AE509546C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0D451C-7DAE-CA4A-BFA6-0A8B10FEAB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409B4-3A5C-3349-B839-8A2F91A53891}" type="datetimeFigureOut">
              <a:rPr lang="en-US" smtClean="0"/>
              <a:t>8/17/20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9AD498-9E1F-1445-A182-2B4DCD7FB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5C37E1-A582-1B4E-ACC7-89C34F3E9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21C32E-021B-2B49-8912-F4200F7FCE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3999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8166B7-34A5-6E4A-9A64-71C560099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A2248B-690F-364C-A08B-FE5FDC03F4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3F1233-AEBA-9A4D-B204-DECB300CE2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D409B4-3A5C-3349-B839-8A2F91A53891}" type="datetimeFigureOut">
              <a:rPr lang="en-US" smtClean="0"/>
              <a:t>8/17/20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7EE7A3-8CE5-9141-9BCE-1E84A6EFF7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E2B17E-5BAB-D443-A023-BAF5C30724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21C32E-021B-2B49-8912-F4200F7FCE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6875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053BCA-2BE2-2744-B9B3-55FA5C3E962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Cell Type Deconvolution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9147A9-04E1-9F40-AEC0-A2CCF0F95D3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18 August 2020</a:t>
            </a:r>
          </a:p>
        </p:txBody>
      </p:sp>
    </p:spTree>
    <p:extLst>
      <p:ext uri="{BB962C8B-B14F-4D97-AF65-F5344CB8AC3E}">
        <p14:creationId xmlns:p14="http://schemas.microsoft.com/office/powerpoint/2010/main" val="39242715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91949-0529-C845-9709-87A8CA72F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4057B9-E62F-A64A-A682-E5A8D9CB7A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Cell types: Neu (N = 6), Mono (N = 6), B cells (N = 6),  CD4T cells (N = 6 &amp; 1 tech rep), CD8 T cells (N = 6), NK cells (N = 6).</a:t>
            </a:r>
          </a:p>
          <a:p>
            <a:endParaRPr lang="en-US" dirty="0"/>
          </a:p>
          <a:p>
            <a:r>
              <a:rPr lang="en-US" dirty="0"/>
              <a:t>Average purity across samples: 95% (Range: 88% - 99%) [Mono has the lowest purity].</a:t>
            </a:r>
          </a:p>
          <a:p>
            <a:endParaRPr lang="en-US" dirty="0"/>
          </a:p>
          <a:p>
            <a:r>
              <a:rPr lang="en-US" dirty="0"/>
              <a:t>Lowest R</a:t>
            </a:r>
            <a:r>
              <a:rPr lang="en-US" baseline="30000" dirty="0"/>
              <a:t>2</a:t>
            </a:r>
            <a:r>
              <a:rPr lang="en-US" dirty="0"/>
              <a:t> estimate: CD4T (95.5%) [IDOL, EPIC]. R</a:t>
            </a:r>
            <a:r>
              <a:rPr lang="en-US" baseline="30000" dirty="0"/>
              <a:t>2</a:t>
            </a:r>
            <a:r>
              <a:rPr lang="en-US" dirty="0"/>
              <a:t> estimate improves with auto selection method with EPIC (98.1%). </a:t>
            </a:r>
            <a:endParaRPr lang="en-US" baseline="30000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43314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3B0622-6D6C-3F44-831A-738D63A98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CANDLE Cell Type Deconvolution</a:t>
            </a:r>
          </a:p>
        </p:txBody>
      </p:sp>
    </p:spTree>
    <p:extLst>
      <p:ext uri="{BB962C8B-B14F-4D97-AF65-F5344CB8AC3E}">
        <p14:creationId xmlns:p14="http://schemas.microsoft.com/office/powerpoint/2010/main" val="7436842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C07F4-6C46-B343-A582-846C84A05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E97354-D459-004E-B41E-D954472CBF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 100 samples.</a:t>
            </a:r>
          </a:p>
          <a:p>
            <a:endParaRPr lang="en-US" dirty="0"/>
          </a:p>
          <a:p>
            <a:r>
              <a:rPr lang="en-US" dirty="0"/>
              <a:t>Cord blood.</a:t>
            </a:r>
          </a:p>
        </p:txBody>
      </p:sp>
    </p:spTree>
    <p:extLst>
      <p:ext uri="{BB962C8B-B14F-4D97-AF65-F5344CB8AC3E}">
        <p14:creationId xmlns:p14="http://schemas.microsoft.com/office/powerpoint/2010/main" val="40096314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1843D1-91F3-BA4B-A107-F823316C39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Comparing library selection methods for each reference dataset</a:t>
            </a:r>
          </a:p>
        </p:txBody>
      </p:sp>
    </p:spTree>
    <p:extLst>
      <p:ext uri="{BB962C8B-B14F-4D97-AF65-F5344CB8AC3E}">
        <p14:creationId xmlns:p14="http://schemas.microsoft.com/office/powerpoint/2010/main" val="19502083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69710C-AD20-3741-BC08-34F505E779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0"/>
          <a:stretch/>
        </p:blipFill>
        <p:spPr>
          <a:xfrm>
            <a:off x="168166" y="0"/>
            <a:ext cx="11902288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31093B6-3DE1-9E47-86F7-7A28BF19047C}"/>
              </a:ext>
            </a:extLst>
          </p:cNvPr>
          <p:cNvSpPr txBox="1"/>
          <p:nvPr/>
        </p:nvSpPr>
        <p:spPr>
          <a:xfrm>
            <a:off x="7756634" y="924911"/>
            <a:ext cx="39098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Reference dataset: FlowSorted.CordBloodCombined.450K</a:t>
            </a:r>
          </a:p>
        </p:txBody>
      </p:sp>
    </p:spTree>
    <p:extLst>
      <p:ext uri="{BB962C8B-B14F-4D97-AF65-F5344CB8AC3E}">
        <p14:creationId xmlns:p14="http://schemas.microsoft.com/office/powerpoint/2010/main" val="27105913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43E405D-2653-4B40-B68E-85E5958CC6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1" t="1073" r="653" b="1149"/>
          <a:stretch/>
        </p:blipFill>
        <p:spPr>
          <a:xfrm>
            <a:off x="87188" y="0"/>
            <a:ext cx="12017624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8A7FD78-9D3C-1241-989E-57F7BDDD136E}"/>
              </a:ext>
            </a:extLst>
          </p:cNvPr>
          <p:cNvSpPr txBox="1"/>
          <p:nvPr/>
        </p:nvSpPr>
        <p:spPr>
          <a:xfrm>
            <a:off x="8628994" y="966952"/>
            <a:ext cx="25540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Reference dataset: FlowSorted.Blood.450K</a:t>
            </a:r>
          </a:p>
        </p:txBody>
      </p:sp>
    </p:spTree>
    <p:extLst>
      <p:ext uri="{BB962C8B-B14F-4D97-AF65-F5344CB8AC3E}">
        <p14:creationId xmlns:p14="http://schemas.microsoft.com/office/powerpoint/2010/main" val="38068781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225E41-EEDC-0B46-9D96-01D086C3E3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6555"/>
            <a:ext cx="12192000" cy="628489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5B3B3C5-99B1-ED4B-AF12-5B94A8A6B34E}"/>
              </a:ext>
            </a:extLst>
          </p:cNvPr>
          <p:cNvSpPr txBox="1"/>
          <p:nvPr/>
        </p:nvSpPr>
        <p:spPr>
          <a:xfrm>
            <a:off x="7819696" y="5517932"/>
            <a:ext cx="39098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Reference dataset: FlowSorted.CordBloodCombined.450K</a:t>
            </a:r>
          </a:p>
        </p:txBody>
      </p:sp>
    </p:spTree>
    <p:extLst>
      <p:ext uri="{BB962C8B-B14F-4D97-AF65-F5344CB8AC3E}">
        <p14:creationId xmlns:p14="http://schemas.microsoft.com/office/powerpoint/2010/main" val="22860327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FE92A41-E66D-104E-84D9-51CB3FAD55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97228"/>
            <a:ext cx="12192000" cy="626354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F72AEBA-C98C-414F-BDEC-C2602C2575E4}"/>
              </a:ext>
            </a:extLst>
          </p:cNvPr>
          <p:cNvSpPr txBox="1"/>
          <p:nvPr/>
        </p:nvSpPr>
        <p:spPr>
          <a:xfrm>
            <a:off x="9753600" y="5507421"/>
            <a:ext cx="25540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Reference dataset: FlowSorted.Blood.450K</a:t>
            </a:r>
          </a:p>
        </p:txBody>
      </p:sp>
    </p:spTree>
    <p:extLst>
      <p:ext uri="{BB962C8B-B14F-4D97-AF65-F5344CB8AC3E}">
        <p14:creationId xmlns:p14="http://schemas.microsoft.com/office/powerpoint/2010/main" val="10937164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3313C3B-17AE-3A47-9D2B-79C32BD157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41684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0C95F43-232E-7B45-8280-A90A84D2C7B0}"/>
              </a:ext>
            </a:extLst>
          </p:cNvPr>
          <p:cNvSpPr txBox="1"/>
          <p:nvPr/>
        </p:nvSpPr>
        <p:spPr>
          <a:xfrm>
            <a:off x="9942786" y="6416842"/>
            <a:ext cx="2070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Gervin </a:t>
            </a:r>
            <a:r>
              <a:rPr lang="en-US" i="1" dirty="0"/>
              <a:t>et al. </a:t>
            </a:r>
            <a:r>
              <a:rPr lang="en-US" dirty="0"/>
              <a:t>(2019)</a:t>
            </a:r>
          </a:p>
        </p:txBody>
      </p:sp>
    </p:spTree>
    <p:extLst>
      <p:ext uri="{BB962C8B-B14F-4D97-AF65-F5344CB8AC3E}">
        <p14:creationId xmlns:p14="http://schemas.microsoft.com/office/powerpoint/2010/main" val="21066007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0F42C-B987-EA48-A0DD-CA90FE1D8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Comparing cell-type estimates between reference datasets</a:t>
            </a:r>
          </a:p>
        </p:txBody>
      </p:sp>
    </p:spTree>
    <p:extLst>
      <p:ext uri="{BB962C8B-B14F-4D97-AF65-F5344CB8AC3E}">
        <p14:creationId xmlns:p14="http://schemas.microsoft.com/office/powerpoint/2010/main" val="22701992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06DDA-DBCA-B344-9265-22140DB97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How does it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B98B27-6E20-AC49-B946-52D4ADE5A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7"/>
            <a:ext cx="10515600" cy="492031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Leverages cell type-specific </a:t>
            </a:r>
            <a:r>
              <a:rPr lang="en-US" dirty="0" err="1"/>
              <a:t>DNAm</a:t>
            </a:r>
            <a:r>
              <a:rPr lang="en-US" dirty="0"/>
              <a:t> profile. </a:t>
            </a:r>
          </a:p>
          <a:p>
            <a:endParaRPr lang="en-US" dirty="0"/>
          </a:p>
          <a:p>
            <a:r>
              <a:rPr lang="en-US" dirty="0"/>
              <a:t>Can be reference-based or non-reference-based.</a:t>
            </a:r>
          </a:p>
          <a:p>
            <a:endParaRPr lang="en-US" dirty="0"/>
          </a:p>
          <a:p>
            <a:r>
              <a:rPr lang="en-US" dirty="0"/>
              <a:t>Reference-based: Uses a reference dataset consisting of cell types with known proportions (either from Magnetic-Activated Cell Sorting (MACS) or Fluorescence-Activated Cell Sorting (FACS)) and specific </a:t>
            </a:r>
            <a:r>
              <a:rPr lang="en-US" dirty="0" err="1"/>
              <a:t>DNAm</a:t>
            </a:r>
            <a:r>
              <a:rPr lang="en-US" dirty="0"/>
              <a:t> signatures to infer cell proportions of heterogenous cell mixture. </a:t>
            </a:r>
          </a:p>
          <a:p>
            <a:endParaRPr lang="en-US" dirty="0"/>
          </a:p>
          <a:p>
            <a:r>
              <a:rPr lang="en-US" dirty="0"/>
              <a:t>Captures approximately 90% of total white blood cells in 6 cell types of the reference datasets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Two methods to choose reference libraries: Auto (from </a:t>
            </a:r>
            <a:r>
              <a:rPr lang="en-US" dirty="0" err="1"/>
              <a:t>minfi</a:t>
            </a:r>
            <a:r>
              <a:rPr lang="en-US" dirty="0"/>
              <a:t>) or IDOL.</a:t>
            </a:r>
          </a:p>
        </p:txBody>
      </p:sp>
    </p:spTree>
    <p:extLst>
      <p:ext uri="{BB962C8B-B14F-4D97-AF65-F5344CB8AC3E}">
        <p14:creationId xmlns:p14="http://schemas.microsoft.com/office/powerpoint/2010/main" val="12863329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875583C-060E-1F48-A802-862E5D53258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96"/>
          <a:stretch/>
        </p:blipFill>
        <p:spPr>
          <a:xfrm>
            <a:off x="0" y="0"/>
            <a:ext cx="12192000" cy="627967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7EC9D34-CBE0-B34A-9D8B-8545DA968427}"/>
              </a:ext>
            </a:extLst>
          </p:cNvPr>
          <p:cNvSpPr txBox="1"/>
          <p:nvPr/>
        </p:nvSpPr>
        <p:spPr>
          <a:xfrm>
            <a:off x="4014951" y="6390290"/>
            <a:ext cx="4162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L-DMR Library Selection Method: IDOL</a:t>
            </a:r>
          </a:p>
        </p:txBody>
      </p:sp>
    </p:spTree>
    <p:extLst>
      <p:ext uri="{BB962C8B-B14F-4D97-AF65-F5344CB8AC3E}">
        <p14:creationId xmlns:p14="http://schemas.microsoft.com/office/powerpoint/2010/main" val="25338072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5CD510C-579B-114F-A70D-B667B22099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92"/>
          <a:stretch/>
        </p:blipFill>
        <p:spPr>
          <a:xfrm>
            <a:off x="0" y="0"/>
            <a:ext cx="12192000" cy="624354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5889170-9FBE-7D42-BA4E-6BC47732A13E}"/>
              </a:ext>
            </a:extLst>
          </p:cNvPr>
          <p:cNvSpPr txBox="1"/>
          <p:nvPr/>
        </p:nvSpPr>
        <p:spPr>
          <a:xfrm>
            <a:off x="4014951" y="6390290"/>
            <a:ext cx="4162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L-DMR Library Selection Method: Auto</a:t>
            </a:r>
          </a:p>
        </p:txBody>
      </p:sp>
    </p:spTree>
    <p:extLst>
      <p:ext uri="{BB962C8B-B14F-4D97-AF65-F5344CB8AC3E}">
        <p14:creationId xmlns:p14="http://schemas.microsoft.com/office/powerpoint/2010/main" val="26740637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78ADB-759E-CF4A-8DF0-BA78CD556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Library Selection Methods</a:t>
            </a:r>
          </a:p>
        </p:txBody>
      </p:sp>
    </p:spTree>
    <p:extLst>
      <p:ext uri="{BB962C8B-B14F-4D97-AF65-F5344CB8AC3E}">
        <p14:creationId xmlns:p14="http://schemas.microsoft.com/office/powerpoint/2010/main" val="27778671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EAB7A5-7D24-6743-A739-D9805F8A4D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314824"/>
            <a:ext cx="5157787" cy="823912"/>
          </a:xfrm>
        </p:spPr>
        <p:txBody>
          <a:bodyPr>
            <a:normAutofit/>
          </a:bodyPr>
          <a:lstStyle/>
          <a:p>
            <a:pPr algn="ctr"/>
            <a:r>
              <a:rPr lang="en-US" sz="3000" dirty="0"/>
              <a:t>Auto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700301-12DC-AE47-B8F4-8091BE7D76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138736"/>
            <a:ext cx="5157787" cy="540444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Chooses the top 100* most differentially methylated probes (50 hyper &amp; 50 hypo-) for each cell type.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*However, in cord blood, the selection of probes is agnostic of the direction of </a:t>
            </a:r>
            <a:r>
              <a:rPr lang="en-US" dirty="0" err="1"/>
              <a:t>DNAm</a:t>
            </a:r>
            <a:r>
              <a:rPr lang="en-US" dirty="0"/>
              <a:t> direction, resulting in 600 – 700 top differentially methylated probes for different datasets depending on filtering, whether </a:t>
            </a:r>
            <a:r>
              <a:rPr lang="en-US" dirty="0" err="1"/>
              <a:t>nRBC</a:t>
            </a:r>
            <a:r>
              <a:rPr lang="en-US" dirty="0"/>
              <a:t> is included, and combination of references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03D5B7D-2D8F-2B4B-92A0-BC3DC772FF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314824"/>
            <a:ext cx="5183188" cy="823912"/>
          </a:xfrm>
        </p:spPr>
        <p:txBody>
          <a:bodyPr>
            <a:normAutofit/>
          </a:bodyPr>
          <a:lstStyle/>
          <a:p>
            <a:pPr algn="ctr"/>
            <a:r>
              <a:rPr lang="en-US" sz="3000" dirty="0"/>
              <a:t>IDOL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B0B9CF0-5274-B144-8B62-C060AF190D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1138736"/>
            <a:ext cx="5183188" cy="540444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Iterative algorithm that dynamically scans a candidate set of cell-specific </a:t>
            </a:r>
            <a:r>
              <a:rPr lang="en-US" dirty="0" err="1"/>
              <a:t>DNAm</a:t>
            </a:r>
            <a:r>
              <a:rPr lang="en-US" dirty="0"/>
              <a:t> probes that are optimized to accurately estimate cell types. </a:t>
            </a:r>
          </a:p>
          <a:p>
            <a:endParaRPr lang="en-US" dirty="0"/>
          </a:p>
          <a:p>
            <a:r>
              <a:rPr lang="en-US" dirty="0"/>
              <a:t>Recommended method due to lower bias, RMSE and absolute errors. </a:t>
            </a:r>
          </a:p>
        </p:txBody>
      </p:sp>
    </p:spTree>
    <p:extLst>
      <p:ext uri="{BB962C8B-B14F-4D97-AF65-F5344CB8AC3E}">
        <p14:creationId xmlns:p14="http://schemas.microsoft.com/office/powerpoint/2010/main" val="5625894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8D17FE-73C8-F244-8782-6ECFEC850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Probe Overlap between Methods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7354A4-7297-344E-B72F-F6F9E468B2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8596" y="1690688"/>
            <a:ext cx="4614917" cy="466596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7D5DCB3-9BB4-5E45-8551-4AC7CA0CE811}"/>
              </a:ext>
            </a:extLst>
          </p:cNvPr>
          <p:cNvSpPr txBox="1"/>
          <p:nvPr/>
        </p:nvSpPr>
        <p:spPr>
          <a:xfrm>
            <a:off x="3405350" y="6356655"/>
            <a:ext cx="60014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 FlowSorted.CordBlood-Combined.450K, Gervin </a:t>
            </a:r>
            <a:r>
              <a:rPr lang="en-US" i="1" dirty="0"/>
              <a:t>et al. </a:t>
            </a:r>
            <a:r>
              <a:rPr lang="en-US" dirty="0"/>
              <a:t>(2019) </a:t>
            </a:r>
          </a:p>
        </p:txBody>
      </p:sp>
    </p:spTree>
    <p:extLst>
      <p:ext uri="{BB962C8B-B14F-4D97-AF65-F5344CB8AC3E}">
        <p14:creationId xmlns:p14="http://schemas.microsoft.com/office/powerpoint/2010/main" val="7112461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7478C-A4B1-1B46-A394-4EC61E361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Probe Overlap between Methods &amp; Array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D5836C-1D91-AF44-8189-0AECDE45D1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5980" y="1690688"/>
            <a:ext cx="5660040" cy="460287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C2A2010-8C3E-8E4C-B302-4804DBB77BCD}"/>
              </a:ext>
            </a:extLst>
          </p:cNvPr>
          <p:cNvSpPr txBox="1"/>
          <p:nvPr/>
        </p:nvSpPr>
        <p:spPr>
          <a:xfrm>
            <a:off x="3405350" y="6356655"/>
            <a:ext cx="60014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 FlowSorted.Blood.450K/EPIC, Salas </a:t>
            </a:r>
            <a:r>
              <a:rPr lang="en-US" i="1" dirty="0"/>
              <a:t>et al. </a:t>
            </a:r>
            <a:r>
              <a:rPr lang="en-US" dirty="0"/>
              <a:t>(2018) </a:t>
            </a:r>
          </a:p>
        </p:txBody>
      </p:sp>
    </p:spTree>
    <p:extLst>
      <p:ext uri="{BB962C8B-B14F-4D97-AF65-F5344CB8AC3E}">
        <p14:creationId xmlns:p14="http://schemas.microsoft.com/office/powerpoint/2010/main" val="38231827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EB729-372D-0A4B-A3D4-DBDFB4EED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FlowSorted.CordBlood-Combined.450K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49A23E-FD5B-064B-8400-62F0FBC887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/>
              <a:t>Gervin et al. (2019)</a:t>
            </a:r>
          </a:p>
        </p:txBody>
      </p:sp>
    </p:spTree>
    <p:extLst>
      <p:ext uri="{BB962C8B-B14F-4D97-AF65-F5344CB8AC3E}">
        <p14:creationId xmlns:p14="http://schemas.microsoft.com/office/powerpoint/2010/main" val="32264431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2DAF9D-CC53-144E-B463-7A823F201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4C99FD-A819-B549-8C15-C374367FA9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49517"/>
            <a:ext cx="10515600" cy="4443358"/>
          </a:xfrm>
        </p:spPr>
        <p:txBody>
          <a:bodyPr>
            <a:normAutofit/>
          </a:bodyPr>
          <a:lstStyle/>
          <a:p>
            <a:r>
              <a:rPr lang="en-US" dirty="0"/>
              <a:t>Combination of 4 cleaned cord blood reference datasets: </a:t>
            </a:r>
            <a:r>
              <a:rPr lang="en-US" i="1" dirty="0" err="1"/>
              <a:t>Bakulski</a:t>
            </a:r>
            <a:r>
              <a:rPr lang="en-US" i="1" dirty="0"/>
              <a:t> reference, de Goede reference, Gervin reference, Lin reference.</a:t>
            </a:r>
            <a:endParaRPr lang="en-US" dirty="0"/>
          </a:p>
          <a:p>
            <a:endParaRPr lang="en-US" dirty="0"/>
          </a:p>
          <a:p>
            <a:r>
              <a:rPr lang="en-US" dirty="0"/>
              <a:t>Cell types: B cells (N = 42), CD4T cells (N = 41), CD8T cells (N = 33), Gran (N = 43), Mono (N = 48), NK cells (N = 45), </a:t>
            </a:r>
            <a:r>
              <a:rPr lang="en-US" dirty="0" err="1"/>
              <a:t>nRBC</a:t>
            </a:r>
            <a:r>
              <a:rPr lang="en-US" dirty="0"/>
              <a:t> (N = 11) [Biological differences].</a:t>
            </a:r>
          </a:p>
          <a:p>
            <a:endParaRPr lang="en-US" dirty="0"/>
          </a:p>
          <a:p>
            <a:r>
              <a:rPr lang="en-US" dirty="0"/>
              <a:t>Cell counts and purification methods: MACS (</a:t>
            </a:r>
            <a:r>
              <a:rPr lang="en-US" i="1" dirty="0" err="1"/>
              <a:t>Bakulski</a:t>
            </a:r>
            <a:r>
              <a:rPr lang="en-US" i="1" dirty="0"/>
              <a:t>, Lin</a:t>
            </a:r>
            <a:r>
              <a:rPr lang="en-US" dirty="0"/>
              <a:t>), FACS (</a:t>
            </a:r>
            <a:r>
              <a:rPr lang="en-US" i="1" dirty="0"/>
              <a:t>de Goede, Gervin</a:t>
            </a:r>
            <a:r>
              <a:rPr lang="en-US" dirty="0"/>
              <a:t>) [Technical differences].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0199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EB729-372D-0A4B-A3D4-DBDFB4EED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FlowSorted.Blood.450K*/EPIC**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49A23E-FD5B-064B-8400-62F0FBC887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/>
              <a:t>*Jaffe &amp; Irizarry (2013)</a:t>
            </a:r>
          </a:p>
          <a:p>
            <a:pPr algn="ctr"/>
            <a:r>
              <a:rPr lang="en-US" dirty="0"/>
              <a:t>**Salas et al. (2018)</a:t>
            </a:r>
          </a:p>
        </p:txBody>
      </p:sp>
    </p:spTree>
    <p:extLst>
      <p:ext uri="{BB962C8B-B14F-4D97-AF65-F5344CB8AC3E}">
        <p14:creationId xmlns:p14="http://schemas.microsoft.com/office/powerpoint/2010/main" val="7364842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1292</TotalTime>
  <Words>671</Words>
  <Application>Microsoft Macintosh PowerPoint</Application>
  <PresentationFormat>Widescreen</PresentationFormat>
  <Paragraphs>65</Paragraphs>
  <Slides>21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Cell Type Deconvolution</vt:lpstr>
      <vt:lpstr>How does it work?</vt:lpstr>
      <vt:lpstr>Library Selection Methods</vt:lpstr>
      <vt:lpstr>PowerPoint Presentation</vt:lpstr>
      <vt:lpstr>Probe Overlap between Methods</vt:lpstr>
      <vt:lpstr>Probe Overlap between Methods &amp; Array</vt:lpstr>
      <vt:lpstr>FlowSorted.CordBlood-Combined.450K</vt:lpstr>
      <vt:lpstr>Features</vt:lpstr>
      <vt:lpstr>FlowSorted.Blood.450K*/EPIC**</vt:lpstr>
      <vt:lpstr>Features</vt:lpstr>
      <vt:lpstr>CANDLE Cell Type Deconvolution</vt:lpstr>
      <vt:lpstr>Summary</vt:lpstr>
      <vt:lpstr>Comparing library selection methods for each reference dataset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Comparing cell-type estimates between reference datasets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Cell Type Deconvolution</dc:title>
  <dc:creator>Microsoft Office User</dc:creator>
  <cp:lastModifiedBy>Microsoft Office User</cp:lastModifiedBy>
  <cp:revision>18</cp:revision>
  <dcterms:created xsi:type="dcterms:W3CDTF">2020-08-18T01:03:10Z</dcterms:created>
  <dcterms:modified xsi:type="dcterms:W3CDTF">2020-08-18T22:35:26Z</dcterms:modified>
</cp:coreProperties>
</file>

<file path=docProps/thumbnail.jpeg>
</file>